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9" r:id="rId3"/>
    <p:sldId id="277" r:id="rId4"/>
    <p:sldId id="264" r:id="rId5"/>
    <p:sldId id="269" r:id="rId6"/>
    <p:sldId id="275" r:id="rId7"/>
    <p:sldId id="276" r:id="rId8"/>
    <p:sldId id="270" r:id="rId9"/>
    <p:sldId id="271" r:id="rId10"/>
    <p:sldId id="267" r:id="rId11"/>
    <p:sldId id="266" r:id="rId12"/>
    <p:sldId id="272" r:id="rId13"/>
    <p:sldId id="273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04"/>
    <p:restoredTop sz="94706"/>
  </p:normalViewPr>
  <p:slideViewPr>
    <p:cSldViewPr snapToGrid="0" snapToObjects="1">
      <p:cViewPr varScale="1">
        <p:scale>
          <a:sx n="127" d="100"/>
          <a:sy n="127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C6F88-E487-584D-9139-54C4D0EE2848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7B188-3577-C943-843C-DFBE2F741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26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208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27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44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7432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9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036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226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83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55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8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5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74924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82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36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0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51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6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4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68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194E0-2A68-784F-B5CE-D3B4A4079F12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8B197-2510-0744-A575-1D36C37C3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1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sterios.katsifodimos@tu-berlin.de" TargetMode="External"/><Relationship Id="rId3" Type="http://schemas.openxmlformats.org/officeDocument/2006/relationships/hyperlink" Target="http://www.user.tu-berlin.de/asteriosk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gif"/><Relationship Id="rId3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get a PhD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25610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An </a:t>
            </a:r>
            <a:r>
              <a:rPr lang="en-US" sz="3200" i="1" dirty="0"/>
              <a:t>i</a:t>
            </a:r>
            <a:r>
              <a:rPr lang="en-US" sz="3200" i="1" dirty="0" smtClean="0"/>
              <a:t>llustrated guide</a:t>
            </a:r>
          </a:p>
          <a:p>
            <a:endParaRPr lang="en-US" sz="1800" dirty="0" smtClean="0"/>
          </a:p>
          <a:p>
            <a:r>
              <a:rPr lang="en-US" sz="1800" dirty="0" smtClean="0"/>
              <a:t>Asterios </a:t>
            </a:r>
            <a:r>
              <a:rPr lang="en-US" sz="1800" dirty="0" err="1"/>
              <a:t>Katsifodimos</a:t>
            </a:r>
            <a:r>
              <a:rPr lang="en-US" sz="1800" dirty="0"/>
              <a:t> - TU </a:t>
            </a:r>
            <a:r>
              <a:rPr lang="en-US" sz="1800" dirty="0" smtClean="0"/>
              <a:t>Berlin</a:t>
            </a:r>
            <a:endParaRPr lang="en-US" sz="1800" dirty="0" smtClean="0"/>
          </a:p>
          <a:p>
            <a:r>
              <a:rPr lang="en-US" sz="1800" dirty="0" smtClean="0">
                <a:hlinkClick r:id="rId2"/>
              </a:rPr>
              <a:t>asterios.katsifodimos@tu-berlin.de</a:t>
            </a:r>
            <a:endParaRPr lang="en-US" sz="1800" dirty="0" smtClean="0"/>
          </a:p>
          <a:p>
            <a:r>
              <a:rPr lang="en-US" sz="1800" dirty="0">
                <a:hlinkClick r:id="rId3"/>
              </a:rPr>
              <a:t>http://www.user.tu-berlin.de/asteriosk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629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dirty="0" smtClean="0"/>
              <a:t>Find yourself a </a:t>
            </a:r>
            <a:r>
              <a:rPr lang="en-US" dirty="0" smtClean="0"/>
              <a:t>bullshit-filter peer</a:t>
            </a:r>
            <a:endParaRPr lang="en" dirty="0"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How to use a bullshit-filter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Think of something new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Talk to your bullshit filter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If bullshit-filter rejects idea</a:t>
            </a:r>
            <a:endParaRPr lang="en-US" dirty="0" smtClean="0"/>
          </a:p>
          <a:p>
            <a:pPr lvl="2"/>
            <a:r>
              <a:rPr lang="en-US" dirty="0" err="1"/>
              <a:t>g</a:t>
            </a:r>
            <a:r>
              <a:rPr lang="en-US" dirty="0" err="1" smtClean="0"/>
              <a:t>oto</a:t>
            </a:r>
            <a:r>
              <a:rPr lang="en-US" dirty="0" smtClean="0"/>
              <a:t>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Else</a:t>
            </a:r>
          </a:p>
          <a:p>
            <a:pPr lvl="2"/>
            <a:r>
              <a:rPr lang="en-US" dirty="0" smtClean="0"/>
              <a:t>Input from postdoc, prof</a:t>
            </a:r>
          </a:p>
          <a:p>
            <a:pPr lvl="2"/>
            <a:r>
              <a:rPr lang="en-US" dirty="0" smtClean="0"/>
              <a:t>Implement</a:t>
            </a:r>
          </a:p>
          <a:p>
            <a:pPr lvl="2"/>
            <a:r>
              <a:rPr lang="en-US" dirty="0" smtClean="0"/>
              <a:t>Write a paper</a:t>
            </a:r>
          </a:p>
          <a:p>
            <a:pPr marL="914400" lvl="1" indent="-457200">
              <a:buFont typeface="+mj-lt"/>
              <a:buAutoNum type="arabicPeriod"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86" y="1718129"/>
            <a:ext cx="4165600" cy="266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3959" y="5514024"/>
            <a:ext cx="83253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 good bullshit filter peer can be as useful as an advisor.</a:t>
            </a:r>
          </a:p>
          <a:p>
            <a:r>
              <a:rPr lang="en-US" sz="2800" dirty="0" smtClean="0"/>
              <a:t>Choose a critical/smart/senior one.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897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dirty="0" smtClean="0"/>
              <a:t>“Your” students</a:t>
            </a:r>
            <a:endParaRPr lang="en" dirty="0"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508188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2400" dirty="0" smtClean="0"/>
              <a:t>Think again before you assign work to a bachelor/master/internship student</a:t>
            </a:r>
          </a:p>
          <a:p>
            <a:endParaRPr lang="en-US" sz="2400" dirty="0"/>
          </a:p>
          <a:p>
            <a:r>
              <a:rPr lang="en-US" sz="2400" dirty="0" smtClean="0"/>
              <a:t>They cannot and should not do your work</a:t>
            </a:r>
          </a:p>
          <a:p>
            <a:pPr lvl="1"/>
            <a:r>
              <a:rPr lang="en-US" sz="2000" dirty="0" smtClean="0"/>
              <a:t>Research happens as you go, fixing mistakes </a:t>
            </a:r>
            <a:br>
              <a:rPr lang="en-US" sz="2000" dirty="0" smtClean="0"/>
            </a:br>
            <a:r>
              <a:rPr lang="en-US" sz="2000" dirty="0" smtClean="0"/>
              <a:t>and coming up with ideas after </a:t>
            </a:r>
            <a:r>
              <a:rPr lang="en-US" sz="2000" dirty="0" err="1" smtClean="0"/>
              <a:t>runnign</a:t>
            </a:r>
            <a:r>
              <a:rPr lang="en-US" sz="2000" dirty="0" smtClean="0"/>
              <a:t> experiments. </a:t>
            </a:r>
            <a:br>
              <a:rPr lang="en-US" sz="2000" dirty="0" smtClean="0"/>
            </a:br>
            <a:r>
              <a:rPr lang="en-US" sz="2000" dirty="0" smtClean="0"/>
              <a:t>Do not let the master student throw away (or enjoy) those!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Do not put students in any critical path</a:t>
            </a:r>
          </a:p>
          <a:p>
            <a:endParaRPr lang="en-US" sz="2400" dirty="0"/>
          </a:p>
          <a:p>
            <a:r>
              <a:rPr lang="en-US" sz="2400" dirty="0" smtClean="0"/>
              <a:t>I did not have any. You can also do without.</a:t>
            </a:r>
          </a:p>
          <a:p>
            <a:endParaRPr lang="en-US" sz="2400" dirty="0"/>
          </a:p>
          <a:p>
            <a:r>
              <a:rPr lang="en-US" sz="2400" dirty="0" smtClean="0"/>
              <a:t>They can assist you with</a:t>
            </a:r>
          </a:p>
          <a:p>
            <a:pPr lvl="1"/>
            <a:r>
              <a:rPr lang="en-US" sz="2000" dirty="0" smtClean="0"/>
              <a:t>“brainless” coding</a:t>
            </a:r>
          </a:p>
          <a:p>
            <a:pPr lvl="1"/>
            <a:r>
              <a:rPr lang="en-US" sz="2000" dirty="0" smtClean="0"/>
              <a:t>Demonstrators</a:t>
            </a:r>
          </a:p>
          <a:p>
            <a:pPr lvl="1"/>
            <a:r>
              <a:rPr lang="en-US" sz="2000" dirty="0" smtClean="0"/>
              <a:t>Project deliverables</a:t>
            </a:r>
          </a:p>
          <a:p>
            <a:pPr lvl="1"/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743" y="2645227"/>
            <a:ext cx="4223657" cy="3167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3486" y="5812970"/>
            <a:ext cx="3400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“PhD advising a master”</a:t>
            </a:r>
            <a:br>
              <a:rPr lang="en-US" dirty="0" smtClean="0"/>
            </a:br>
            <a:r>
              <a:rPr lang="en-US" dirty="0" smtClean="0"/>
              <a:t>Research in progress, Tumblr blog.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0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Have a </a:t>
            </a:r>
            <a:r>
              <a:rPr lang="en" dirty="0" smtClean="0"/>
              <a:t>life</a:t>
            </a:r>
            <a:r>
              <a:rPr lang="en-US" dirty="0" smtClean="0"/>
              <a:t> (out of the office)</a:t>
            </a:r>
            <a:r>
              <a:rPr lang="en" dirty="0" smtClean="0"/>
              <a:t>!</a:t>
            </a:r>
            <a:endParaRPr lang="en" dirty="0"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Extracurricular activities are important. </a:t>
            </a:r>
          </a:p>
          <a:p>
            <a:endParaRPr lang="en-US" dirty="0" smtClean="0"/>
          </a:p>
          <a:p>
            <a:r>
              <a:rPr lang="en" dirty="0" smtClean="0"/>
              <a:t>It’s </a:t>
            </a:r>
            <a:r>
              <a:rPr lang="en" dirty="0"/>
              <a:t>never “lost time</a:t>
            </a:r>
            <a:r>
              <a:rPr lang="en" dirty="0" smtClean="0"/>
              <a:t>”</a:t>
            </a:r>
            <a:r>
              <a:rPr lang="en-US" dirty="0" smtClean="0"/>
              <a:t>.</a:t>
            </a:r>
            <a:r>
              <a:rPr lang="en" dirty="0" smtClean="0"/>
              <a:t> </a:t>
            </a:r>
            <a:r>
              <a:rPr lang="en-US" dirty="0" smtClean="0"/>
              <a:t>I</a:t>
            </a:r>
            <a:r>
              <a:rPr lang="en" dirty="0" smtClean="0"/>
              <a:t>t can </a:t>
            </a:r>
            <a:r>
              <a:rPr lang="en" dirty="0"/>
              <a:t>also </a:t>
            </a:r>
            <a:r>
              <a:rPr lang="en" dirty="0" smtClean="0"/>
              <a:t>be</a:t>
            </a:r>
            <a:r>
              <a:rPr lang="en-US" dirty="0" smtClean="0"/>
              <a:t> an</a:t>
            </a:r>
            <a:r>
              <a:rPr lang="en" dirty="0" smtClean="0"/>
              <a:t> “</a:t>
            </a:r>
            <a:r>
              <a:rPr lang="en-US" dirty="0" smtClean="0"/>
              <a:t>investment </a:t>
            </a:r>
            <a:r>
              <a:rPr lang="en" dirty="0" smtClean="0"/>
              <a:t>in </a:t>
            </a:r>
            <a:r>
              <a:rPr lang="en" dirty="0"/>
              <a:t>rest</a:t>
            </a:r>
            <a:r>
              <a:rPr lang="en" dirty="0" smtClean="0"/>
              <a:t>”</a:t>
            </a:r>
            <a:endParaRPr lang="en-US" dirty="0" smtClean="0"/>
          </a:p>
          <a:p>
            <a:r>
              <a:rPr lang="en-US" dirty="0" smtClean="0"/>
              <a:t>The best ideas come in</a:t>
            </a:r>
          </a:p>
          <a:p>
            <a:pPr lvl="1"/>
            <a:r>
              <a:rPr lang="en-US" dirty="0" smtClean="0"/>
              <a:t>The bathroom (in a variety of places)</a:t>
            </a:r>
          </a:p>
          <a:p>
            <a:pPr lvl="1"/>
            <a:r>
              <a:rPr lang="en-US" dirty="0" smtClean="0"/>
              <a:t>In front of a beer pitcher</a:t>
            </a:r>
          </a:p>
          <a:p>
            <a:pPr lvl="1"/>
            <a:r>
              <a:rPr lang="en-US" dirty="0" smtClean="0"/>
              <a:t>After sleeping and dreaming (seriously!)</a:t>
            </a:r>
          </a:p>
          <a:p>
            <a:pPr lvl="1"/>
            <a:r>
              <a:rPr lang="en-US" dirty="0" smtClean="0"/>
              <a:t>Watching a theatrical play</a:t>
            </a:r>
          </a:p>
          <a:p>
            <a:pPr lvl="1"/>
            <a:r>
              <a:rPr lang="is-IS" dirty="0" smtClean="0"/>
              <a:t>…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More time at the office does not mean more results </a:t>
            </a:r>
          </a:p>
          <a:p>
            <a:pPr lvl="1"/>
            <a:r>
              <a:rPr lang="en-US" dirty="0" smtClean="0"/>
              <a:t>Performance = work/time</a:t>
            </a:r>
            <a:endParaRPr lang="en-US" dirty="0"/>
          </a:p>
          <a:p>
            <a:pPr lvl="1"/>
            <a:r>
              <a:rPr lang="en-US" dirty="0" smtClean="0"/>
              <a:t>Time at the office should not be browsing and hanging out in the coffee room!</a:t>
            </a:r>
          </a:p>
          <a:p>
            <a:pPr lvl="1"/>
            <a:r>
              <a:rPr lang="en-US" dirty="0" smtClean="0"/>
              <a:t>Get the job done and leave the campus! Now!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862" y="0"/>
            <a:ext cx="3536138" cy="198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4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 smtClean="0"/>
              <a:t>FAQ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400" dirty="0" smtClean="0"/>
              <a:t>(try to answer the questions first before you see the answers in the next slide)</a:t>
            </a:r>
            <a:endParaRPr lang="en" sz="2400" dirty="0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15600" y="1809349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" dirty="0"/>
              <a:t>I’m still struggling to find </a:t>
            </a:r>
            <a:r>
              <a:rPr lang="en-US" i="1" dirty="0" smtClean="0"/>
              <a:t>THE </a:t>
            </a:r>
            <a:r>
              <a:rPr lang="en" dirty="0" smtClean="0"/>
              <a:t>idea </a:t>
            </a:r>
            <a:r>
              <a:rPr lang="en" dirty="0"/>
              <a:t>to change the flow of science. Should I keep </a:t>
            </a:r>
            <a:r>
              <a:rPr lang="en" dirty="0" smtClean="0"/>
              <a:t>searching</a:t>
            </a:r>
            <a:r>
              <a:rPr lang="en-US" dirty="0"/>
              <a:t> </a:t>
            </a:r>
            <a:r>
              <a:rPr lang="en-US" dirty="0" smtClean="0"/>
              <a:t>or write a humble paper?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This PhD stud. needs help to write his paper, should I help?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This PhD stud. had great results. I do not think I will be as good. </a:t>
            </a:r>
            <a:br>
              <a:rPr lang="en-US" dirty="0" smtClean="0"/>
            </a:br>
            <a:r>
              <a:rPr lang="en-US" dirty="0" smtClean="0"/>
              <a:t>Should I quit?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This PhD stud. is working on that cool project, should I also work on something similar?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dirty="0"/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3231" y="5393913"/>
            <a:ext cx="2045885" cy="13958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828138" y="324433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206730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0" y="-112486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dirty="0" smtClean="0"/>
              <a:t>Answers</a:t>
            </a:r>
            <a:endParaRPr lang="en" dirty="0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431642" y="651114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" dirty="0"/>
              <a:t>I’m still struggling to find </a:t>
            </a:r>
            <a:r>
              <a:rPr lang="en-US" i="1" dirty="0" smtClean="0"/>
              <a:t>THE </a:t>
            </a:r>
            <a:r>
              <a:rPr lang="en" dirty="0" smtClean="0"/>
              <a:t>idea </a:t>
            </a:r>
            <a:r>
              <a:rPr lang="en" dirty="0"/>
              <a:t>to change the flow of science. Should I keep </a:t>
            </a:r>
            <a:r>
              <a:rPr lang="en" dirty="0" smtClean="0"/>
              <a:t>searching</a:t>
            </a:r>
            <a:r>
              <a:rPr lang="en-US" dirty="0"/>
              <a:t> </a:t>
            </a:r>
            <a:r>
              <a:rPr lang="en-US" dirty="0" smtClean="0"/>
              <a:t>or simply write a paper on a humble idea?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Be pragmatic. In the absence of a breakthrough idea start and finish the damn paper! Nobody became a world class scientist with their first paper.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This PhD stud. needs help to write his paper, should I help?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If you are in your first 6 months and you can learn from the student, yes! If you are in your second year and instead of writing your own papers you are the code monkey of another </a:t>
            </a:r>
            <a:r>
              <a:rPr lang="en-US" dirty="0" err="1" smtClean="0">
                <a:solidFill>
                  <a:srgbClr val="FF0000"/>
                </a:solidFill>
              </a:rPr>
              <a:t>Phd</a:t>
            </a:r>
            <a:r>
              <a:rPr lang="en-US" dirty="0" smtClean="0">
                <a:solidFill>
                  <a:srgbClr val="FF0000"/>
                </a:solidFill>
              </a:rPr>
              <a:t> stud., you are doing something wrong.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This PhD stud. had great results. I do not think I will be as good. </a:t>
            </a:r>
            <a:br>
              <a:rPr lang="en-US" dirty="0" smtClean="0"/>
            </a:br>
            <a:r>
              <a:rPr lang="en-US" dirty="0" smtClean="0"/>
              <a:t>Should I quit?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No you should not. You will be amazed by how many people have thought of this and in the end have finished a very high-quality PhD. Work hard, be positive, aim high, follow the advice above. You’ll get it done!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This PhD stud. is working on that cool project, should I also work on something similar?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No! Find your own project and do not follow the peer PhD student unless there’s a clear differentiation and reason for you to publish your own paper.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163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532136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advice in this </a:t>
            </a:r>
            <a:r>
              <a:rPr lang="en-US" sz="2400" dirty="0" smtClean="0"/>
              <a:t>slide set is generic. However, it </a:t>
            </a:r>
            <a:r>
              <a:rPr lang="en-US" sz="2400" dirty="0" smtClean="0"/>
              <a:t>was </a:t>
            </a:r>
            <a:r>
              <a:rPr lang="en-US" sz="2400" dirty="0" smtClean="0"/>
              <a:t>primarily designed for </a:t>
            </a:r>
            <a:r>
              <a:rPr lang="en-US" sz="2400" dirty="0" smtClean="0"/>
              <a:t>use in the DIMA </a:t>
            </a:r>
            <a:r>
              <a:rPr lang="en-US" sz="2400" dirty="0"/>
              <a:t>team (</a:t>
            </a:r>
            <a:r>
              <a:rPr lang="en-US" sz="2400" dirty="0" err="1" smtClean="0"/>
              <a:t>dima.tu-berlin.de</a:t>
            </a:r>
            <a:r>
              <a:rPr lang="en-US" sz="2400" dirty="0" smtClean="0"/>
              <a:t>). Bear in mind that </a:t>
            </a:r>
            <a:r>
              <a:rPr lang="en-US" sz="2400" dirty="0" smtClean="0"/>
              <a:t>the </a:t>
            </a:r>
            <a:r>
              <a:rPr lang="en-US" sz="2400" dirty="0" smtClean="0"/>
              <a:t>structure of the group is somewhat different from other </a:t>
            </a:r>
            <a:r>
              <a:rPr lang="en-US" sz="2400" dirty="0" smtClean="0"/>
              <a:t>groups</a:t>
            </a:r>
            <a:r>
              <a:rPr lang="en-US" sz="2400" dirty="0" smtClean="0"/>
              <a:t>: </a:t>
            </a:r>
          </a:p>
          <a:p>
            <a:pPr lvl="1"/>
            <a:r>
              <a:rPr lang="en-US" sz="2000" dirty="0"/>
              <a:t>PhD students find themselves doing the job of a postdoc (helping out in writing proposals, advising master theses, preparing deliverables, teaching, etc</a:t>
            </a:r>
            <a:r>
              <a:rPr lang="en-US" sz="2000" dirty="0" smtClean="0"/>
              <a:t>.)</a:t>
            </a:r>
          </a:p>
          <a:p>
            <a:pPr lvl="1"/>
            <a:r>
              <a:rPr lang="en-US" sz="2000" dirty="0" smtClean="0"/>
              <a:t>Postdocs find themselves doing the job of an assistant professor (full time teaching, writing proposals, running projects, advising students, etc.)</a:t>
            </a:r>
          </a:p>
          <a:p>
            <a:pPr lvl="1"/>
            <a:r>
              <a:rPr lang="en-US" sz="2000" dirty="0" smtClean="0"/>
              <a:t>The professor finds himself doing  the job of a department head (meetings, designing a curriculum for the university, invited talks, talking to ministers, etc. ).</a:t>
            </a:r>
          </a:p>
          <a:p>
            <a:endParaRPr lang="en-US" sz="2400" dirty="0"/>
          </a:p>
          <a:p>
            <a:r>
              <a:rPr lang="en-US" sz="2400" dirty="0" smtClean="0"/>
              <a:t>Take </a:t>
            </a:r>
            <a:r>
              <a:rPr lang="en-US" sz="2400" dirty="0" smtClean="0"/>
              <a:t>everything </a:t>
            </a:r>
            <a:r>
              <a:rPr lang="en-US" sz="2400" dirty="0" smtClean="0"/>
              <a:t>with </a:t>
            </a:r>
            <a:r>
              <a:rPr lang="en-US" sz="2400" dirty="0" smtClean="0"/>
              <a:t>a grain of salt, and think for yourself what</a:t>
            </a:r>
            <a:r>
              <a:rPr lang="uk-UA" sz="2400" dirty="0" smtClean="0"/>
              <a:t>’</a:t>
            </a:r>
            <a:r>
              <a:rPr lang="en-US" sz="2400" dirty="0" smtClean="0"/>
              <a:t>s best for you. There’s an exception to every </a:t>
            </a:r>
            <a:r>
              <a:rPr lang="en-US" sz="2400" dirty="0" smtClean="0"/>
              <a:t>rule (but </a:t>
            </a:r>
            <a:r>
              <a:rPr lang="en-US" sz="2400" dirty="0" smtClean="0"/>
              <a:t>exceptions should not become the </a:t>
            </a:r>
            <a:r>
              <a:rPr lang="en-US" sz="2400" dirty="0" smtClean="0"/>
              <a:t>rule). </a:t>
            </a:r>
          </a:p>
          <a:p>
            <a:endParaRPr lang="en-US" sz="2400" dirty="0" smtClean="0"/>
          </a:p>
          <a:p>
            <a:r>
              <a:rPr lang="en-US" sz="2400" dirty="0" smtClean="0"/>
              <a:t>As always: I love exaggeration  as a means to make my point </a:t>
            </a:r>
            <a:r>
              <a:rPr lang="en-US" sz="2400" dirty="0" smtClean="0">
                <a:sym typeface="Wingdings"/>
              </a:rPr>
              <a:t>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797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typical timeline of a PhD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45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10042" y="19648"/>
            <a:ext cx="76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Year 1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64706" y="868441"/>
            <a:ext cx="1043929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Come up with subject, help senior student/postdoc, do project work, teaching.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210042" y="383914"/>
            <a:ext cx="10756716" cy="405946"/>
            <a:chOff x="583418" y="2929812"/>
            <a:chExt cx="10756716" cy="40594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95664" y="2929812"/>
              <a:ext cx="10535302" cy="0"/>
            </a:xfrm>
            <a:prstGeom prst="line">
              <a:avLst/>
            </a:prstGeom>
            <a:ln w="730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83418" y="2966426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Oct.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36004" y="2966426"/>
              <a:ext cx="60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Mar.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00155" y="2966426"/>
              <a:ext cx="592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May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53083" y="296642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Dec.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02486" y="296642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Feb.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4112" y="2966426"/>
              <a:ext cx="597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Nov.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02631" y="296642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Jan.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94529" y="2966426"/>
              <a:ext cx="554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Apr.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43932" y="2966426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Jun.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55008" y="296642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Jul.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797155" y="2966426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Aug.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54717" y="2966426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Sep.</a:t>
              </a:r>
              <a:endParaRPr 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10042" y="2240329"/>
            <a:ext cx="10756716" cy="405946"/>
            <a:chOff x="583418" y="2929812"/>
            <a:chExt cx="10756716" cy="405946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695664" y="2929812"/>
              <a:ext cx="10535302" cy="0"/>
            </a:xfrm>
            <a:prstGeom prst="line">
              <a:avLst/>
            </a:prstGeom>
            <a:ln w="730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83418" y="2966426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Oct.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36004" y="2966426"/>
              <a:ext cx="60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Mar.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00155" y="2966426"/>
              <a:ext cx="592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May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453083" y="296642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Dec.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302486" y="296642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Feb.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504112" y="2966426"/>
              <a:ext cx="597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Nov.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402631" y="296642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Jan.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94529" y="2966426"/>
              <a:ext cx="554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Apr.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043932" y="2966426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Jun.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8955008" y="296642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Jul.</a:t>
              </a:r>
              <a:endParaRPr 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797155" y="2966426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Aug.</a:t>
              </a:r>
              <a:endParaRPr 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0754717" y="2966426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Sep.</a:t>
              </a:r>
              <a:endParaRPr lang="en-US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210042" y="1894022"/>
            <a:ext cx="76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Year 2</a:t>
            </a:r>
            <a:endParaRPr 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264706" y="2646274"/>
            <a:ext cx="49023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Write a paper and submit.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303308" y="2646274"/>
            <a:ext cx="265052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Fix and resubmit</a:t>
            </a:r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210042" y="4009615"/>
            <a:ext cx="10756716" cy="405946"/>
            <a:chOff x="583418" y="2929812"/>
            <a:chExt cx="10756716" cy="405946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695664" y="2929812"/>
              <a:ext cx="10535302" cy="0"/>
            </a:xfrm>
            <a:prstGeom prst="line">
              <a:avLst/>
            </a:prstGeom>
            <a:ln w="730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83418" y="2966426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Oct.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36004" y="2966426"/>
              <a:ext cx="60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Mar.</a:t>
              </a:r>
              <a:endParaRPr lang="en-US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100155" y="2966426"/>
              <a:ext cx="592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May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453083" y="296642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Dec.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302486" y="296642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Feb.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04112" y="2966426"/>
              <a:ext cx="597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Nov.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02631" y="296642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Jan.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194529" y="2966426"/>
              <a:ext cx="554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Apr.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43932" y="2966426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Jun.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955008" y="296642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Jul.</a:t>
              </a:r>
              <a:endParaRPr 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9797155" y="2966426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Aug.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0754717" y="2966426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Sep.</a:t>
              </a:r>
              <a:endParaRPr lang="en-US" dirty="0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10042" y="3639858"/>
            <a:ext cx="76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Year 3</a:t>
            </a:r>
            <a:endParaRPr lang="en-US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264706" y="4415560"/>
            <a:ext cx="49023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Write internship paper and submit.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303308" y="4415560"/>
            <a:ext cx="265052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Fix and resubmit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8053480" y="2646699"/>
            <a:ext cx="265052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Internship</a:t>
            </a:r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210042" y="5670602"/>
            <a:ext cx="10756716" cy="405946"/>
            <a:chOff x="583418" y="2929812"/>
            <a:chExt cx="10756716" cy="405946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695664" y="2929812"/>
              <a:ext cx="10535302" cy="0"/>
            </a:xfrm>
            <a:prstGeom prst="line">
              <a:avLst/>
            </a:prstGeom>
            <a:ln w="730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583418" y="2966426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Oct.</a:t>
              </a:r>
              <a:endParaRPr 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236004" y="2966426"/>
              <a:ext cx="607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Mar.</a:t>
              </a:r>
              <a:endParaRPr 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100155" y="2966426"/>
              <a:ext cx="592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May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453083" y="2966426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Dec.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302486" y="2966426"/>
              <a:ext cx="582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Feb.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04112" y="2966426"/>
              <a:ext cx="597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Nov.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402631" y="2966426"/>
              <a:ext cx="5485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Jan.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194529" y="2966426"/>
              <a:ext cx="5543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Apr.</a:t>
              </a:r>
              <a:endParaRPr lang="en-US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043932" y="2966426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Jun.</a:t>
              </a:r>
              <a:endParaRPr 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8955008" y="2966426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Jul.</a:t>
              </a:r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9797155" y="2966426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Aug.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0754717" y="2966426"/>
              <a:ext cx="585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Sep.</a:t>
              </a:r>
              <a:endParaRPr lang="en-US" dirty="0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210042" y="5337885"/>
            <a:ext cx="76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Year 4</a:t>
            </a:r>
            <a:endParaRPr lang="en-US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264706" y="6076547"/>
            <a:ext cx="4902380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Write a paper and submit.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5303308" y="6076547"/>
            <a:ext cx="265052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Thesis </a:t>
            </a:r>
            <a:r>
              <a:rPr lang="en-US" dirty="0" err="1" smtClean="0"/>
              <a:t>writeup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4573724" y="3110998"/>
            <a:ext cx="113177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Reject!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5821153" y="3112256"/>
            <a:ext cx="137330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Depression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7953830" y="1319145"/>
            <a:ext cx="275017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Depression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8053479" y="4415560"/>
            <a:ext cx="1685607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Depression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4737422" y="4838888"/>
            <a:ext cx="113177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Reject!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5984851" y="4840146"/>
            <a:ext cx="137330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Depression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2292074" y="6556312"/>
            <a:ext cx="8565516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a job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8078425" y="6073174"/>
            <a:ext cx="277916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Depression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9838737" y="4423336"/>
            <a:ext cx="2150064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Rethink your life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sz="4000" dirty="0" smtClean="0"/>
              <a:t>Your advisors (postdoc or prof or researcher or </a:t>
            </a:r>
            <a:r>
              <a:rPr lang="is-IS" sz="4000" dirty="0" smtClean="0"/>
              <a:t>…</a:t>
            </a:r>
            <a:r>
              <a:rPr lang="en-US" sz="4000" dirty="0" smtClean="0"/>
              <a:t>)</a:t>
            </a:r>
            <a:endParaRPr lang="en" sz="4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5406427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dirty="0" smtClean="0"/>
              <a:t>They can (and should)</a:t>
            </a:r>
          </a:p>
          <a:p>
            <a:pPr lvl="1"/>
            <a:r>
              <a:rPr lang="en-US" dirty="0" smtClean="0"/>
              <a:t>Review your drafts</a:t>
            </a:r>
          </a:p>
          <a:p>
            <a:pPr lvl="1"/>
            <a:r>
              <a:rPr lang="en-US" dirty="0" smtClean="0"/>
              <a:t>Give you feedback</a:t>
            </a:r>
          </a:p>
          <a:p>
            <a:pPr lvl="1"/>
            <a:r>
              <a:rPr lang="en-US" dirty="0" smtClean="0"/>
              <a:t>Be your bullshit filter</a:t>
            </a:r>
          </a:p>
          <a:p>
            <a:pPr lvl="1"/>
            <a:r>
              <a:rPr lang="en-US" dirty="0" smtClean="0"/>
              <a:t>Put your thoughts in order</a:t>
            </a:r>
          </a:p>
          <a:p>
            <a:pPr lvl="1"/>
            <a:r>
              <a:rPr lang="en-US" dirty="0" smtClean="0"/>
              <a:t>Help you focus</a:t>
            </a:r>
          </a:p>
          <a:p>
            <a:pPr lvl="1"/>
            <a:r>
              <a:rPr lang="en-US" dirty="0" smtClean="0"/>
              <a:t>Assign tasks to you which you do not like</a:t>
            </a:r>
          </a:p>
          <a:p>
            <a:pPr lvl="1"/>
            <a:r>
              <a:rPr lang="en-US" dirty="0" smtClean="0"/>
              <a:t>Find funding for you</a:t>
            </a:r>
          </a:p>
          <a:p>
            <a:pPr lvl="1"/>
            <a:endParaRPr lang="en-US" dirty="0"/>
          </a:p>
          <a:p>
            <a:r>
              <a:rPr lang="en-US" dirty="0" smtClean="0"/>
              <a:t>They should not (although they could)</a:t>
            </a:r>
          </a:p>
          <a:p>
            <a:pPr lvl="1"/>
            <a:r>
              <a:rPr lang="en-US" dirty="0" smtClean="0"/>
              <a:t>Find you a full-fledged PhD subject </a:t>
            </a:r>
          </a:p>
          <a:p>
            <a:pPr lvl="1"/>
            <a:r>
              <a:rPr lang="en-US" dirty="0" smtClean="0"/>
              <a:t>Write a paper for you (but they can edit* it)</a:t>
            </a:r>
          </a:p>
          <a:p>
            <a:pPr lvl="1"/>
            <a:r>
              <a:rPr lang="en-US" dirty="0" smtClean="0"/>
              <a:t>Find complete solutions to your research problem</a:t>
            </a:r>
          </a:p>
          <a:p>
            <a:pPr lvl="1"/>
            <a:r>
              <a:rPr lang="en-US" dirty="0" smtClean="0"/>
              <a:t>Write your code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" dirty="0"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4488" y="1356967"/>
            <a:ext cx="2184278" cy="21842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7089321" y="6440418"/>
            <a:ext cx="4970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*editing can be anything from spotting typos to rewriting a paper.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2192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Postdocs writing a paper: so, who will implement this?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997148"/>
            <a:ext cx="4652335" cy="34892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0563" y="5419784"/>
            <a:ext cx="400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From: Research in Progress, Tumblr blog.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Relationship with your postdoc/advisor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1536632"/>
            <a:ext cx="11360800" cy="480611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Demand their time! </a:t>
            </a:r>
          </a:p>
          <a:p>
            <a:pPr lvl="1"/>
            <a:r>
              <a:rPr lang="en-US" dirty="0" smtClean="0"/>
              <a:t>Send them drafts</a:t>
            </a:r>
          </a:p>
          <a:p>
            <a:pPr lvl="1"/>
            <a:r>
              <a:rPr lang="en-US" dirty="0" smtClean="0"/>
              <a:t>Knock on their door</a:t>
            </a:r>
          </a:p>
          <a:p>
            <a:pPr lvl="1"/>
            <a:r>
              <a:rPr lang="en-US" dirty="0" smtClean="0"/>
              <a:t>Remind unanswered emails</a:t>
            </a:r>
          </a:p>
          <a:p>
            <a:pPr lvl="1"/>
            <a:r>
              <a:rPr lang="en-US" dirty="0" smtClean="0"/>
              <a:t>Assign work to them - before somebody else does!</a:t>
            </a:r>
          </a:p>
          <a:p>
            <a:pPr lvl="1"/>
            <a:endParaRPr lang="en-US" dirty="0"/>
          </a:p>
          <a:p>
            <a:r>
              <a:rPr lang="en-US" dirty="0" smtClean="0"/>
              <a:t>Take their feedback seriously</a:t>
            </a:r>
          </a:p>
          <a:p>
            <a:pPr lvl="1"/>
            <a:r>
              <a:rPr lang="en-US" dirty="0" smtClean="0"/>
              <a:t>They have seen more than you have</a:t>
            </a:r>
          </a:p>
          <a:p>
            <a:pPr lvl="1"/>
            <a:r>
              <a:rPr lang="en-US" dirty="0" smtClean="0"/>
              <a:t>They have written at least a couple of CORE A* papers </a:t>
            </a:r>
            <a:r>
              <a:rPr lang="en-US" i="1" dirty="0" smtClean="0"/>
              <a:t>themselves</a:t>
            </a:r>
          </a:p>
          <a:p>
            <a:pPr lvl="1"/>
            <a:endParaRPr lang="en-US" dirty="0"/>
          </a:p>
          <a:p>
            <a:r>
              <a:rPr lang="en-US" dirty="0" smtClean="0"/>
              <a:t>Do not take their feedback too seriously</a:t>
            </a:r>
          </a:p>
          <a:p>
            <a:pPr lvl="1"/>
            <a:r>
              <a:rPr lang="en-US" dirty="0" smtClean="0"/>
              <a:t>They are not as deep as you are in your subject</a:t>
            </a:r>
          </a:p>
          <a:p>
            <a:pPr lvl="1"/>
            <a:r>
              <a:rPr lang="en-US" dirty="0" smtClean="0"/>
              <a:t>Sometimes they think of the big picture; may distract you</a:t>
            </a:r>
          </a:p>
          <a:p>
            <a:pPr lvl="2"/>
            <a:r>
              <a:rPr lang="en-US" dirty="0" smtClean="0"/>
              <a:t>You should be writing a focused </a:t>
            </a:r>
            <a:r>
              <a:rPr lang="en-US" i="1" dirty="0" smtClean="0"/>
              <a:t>research</a:t>
            </a:r>
            <a:r>
              <a:rPr lang="en-US" dirty="0" smtClean="0"/>
              <a:t> paper, not a </a:t>
            </a:r>
            <a:r>
              <a:rPr lang="en-US" i="1" dirty="0" smtClean="0"/>
              <a:t>vision</a:t>
            </a:r>
            <a:r>
              <a:rPr lang="en-US" dirty="0" smtClean="0"/>
              <a:t> paper</a:t>
            </a:r>
          </a:p>
          <a:p>
            <a:pPr lvl="1"/>
            <a:r>
              <a:rPr lang="en-US" dirty="0" smtClean="0"/>
              <a:t>Sometimes they think of project deliverables</a:t>
            </a:r>
          </a:p>
          <a:p>
            <a:endParaRPr lang="en-US" dirty="0"/>
          </a:p>
          <a:p>
            <a:r>
              <a:rPr lang="en-US" b="1" dirty="0" smtClean="0"/>
              <a:t>You are responsible for your PhD. There is no messiah to get it done for you.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969" y="1188288"/>
            <a:ext cx="1972431" cy="1643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969" y="3939687"/>
            <a:ext cx="2145673" cy="143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6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 err="1"/>
              <a:t>Intership</a:t>
            </a:r>
            <a:endParaRPr lang="en"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dirty="0" smtClean="0"/>
              <a:t>Find somebody with whom you really want to work </a:t>
            </a:r>
          </a:p>
          <a:p>
            <a:endParaRPr lang="en-US" dirty="0" smtClean="0"/>
          </a:p>
          <a:p>
            <a:r>
              <a:rPr lang="en" dirty="0" smtClean="0"/>
              <a:t>Do </a:t>
            </a:r>
            <a:r>
              <a:rPr lang="en" dirty="0"/>
              <a:t>not be a code monkey </a:t>
            </a:r>
          </a:p>
          <a:p>
            <a:pPr lvl="1"/>
            <a:r>
              <a:rPr lang="en" dirty="0"/>
              <a:t>You have to agree in advance on what you will be working on</a:t>
            </a:r>
          </a:p>
          <a:p>
            <a:pPr lvl="1"/>
            <a:r>
              <a:rPr lang="en" dirty="0"/>
              <a:t>You have the right to set the </a:t>
            </a:r>
            <a:r>
              <a:rPr lang="en" dirty="0" smtClean="0"/>
              <a:t>rules</a:t>
            </a:r>
            <a:r>
              <a:rPr lang="en-US" dirty="0" smtClean="0"/>
              <a:t>; you can reject an internship offer.</a:t>
            </a:r>
            <a:endParaRPr lang="en" dirty="0"/>
          </a:p>
          <a:p>
            <a:endParaRPr lang="en-US" dirty="0" smtClean="0"/>
          </a:p>
          <a:p>
            <a:r>
              <a:rPr lang="en" dirty="0" smtClean="0"/>
              <a:t>If </a:t>
            </a:r>
            <a:r>
              <a:rPr lang="en" dirty="0"/>
              <a:t>an internship does not contribute to one of the </a:t>
            </a:r>
            <a:r>
              <a:rPr lang="en" dirty="0" smtClean="0"/>
              <a:t>follow</a:t>
            </a:r>
            <a:r>
              <a:rPr lang="en-US" dirty="0" err="1" smtClean="0"/>
              <a:t>i</a:t>
            </a:r>
            <a:r>
              <a:rPr lang="en" dirty="0" smtClean="0"/>
              <a:t>ng</a:t>
            </a:r>
            <a:r>
              <a:rPr lang="en" dirty="0"/>
              <a:t>, stay home</a:t>
            </a:r>
          </a:p>
          <a:p>
            <a:pPr lvl="1"/>
            <a:r>
              <a:rPr lang="en" dirty="0" smtClean="0"/>
              <a:t>Paper output</a:t>
            </a:r>
            <a:endParaRPr lang="en-US" dirty="0" smtClean="0"/>
          </a:p>
          <a:p>
            <a:pPr lvl="1"/>
            <a:r>
              <a:rPr lang="en-US" dirty="0" smtClean="0"/>
              <a:t>Insight from a large company</a:t>
            </a:r>
            <a:endParaRPr lang="en" dirty="0"/>
          </a:p>
          <a:p>
            <a:pPr lvl="1"/>
            <a:r>
              <a:rPr lang="en" dirty="0" smtClean="0"/>
              <a:t>Serious </a:t>
            </a:r>
            <a:r>
              <a:rPr lang="en" dirty="0"/>
              <a:t>networking</a:t>
            </a:r>
          </a:p>
          <a:p>
            <a:pPr lvl="1"/>
            <a:r>
              <a:rPr lang="en" dirty="0" smtClean="0"/>
              <a:t>Later </a:t>
            </a:r>
            <a:r>
              <a:rPr lang="en" dirty="0"/>
              <a:t>Employability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79" y="4329653"/>
            <a:ext cx="3831014" cy="239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4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dirty="0"/>
              <a:t>Project work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415600" y="1536632"/>
            <a:ext cx="11360800" cy="4961703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endParaRPr lang="en-US" dirty="0"/>
          </a:p>
          <a:p>
            <a:endParaRPr dirty="0"/>
          </a:p>
          <a:p>
            <a:r>
              <a:rPr lang="en" dirty="0"/>
              <a:t>Common </a:t>
            </a:r>
            <a:r>
              <a:rPr lang="en" dirty="0" smtClean="0"/>
              <a:t>mistakes</a:t>
            </a:r>
            <a:endParaRPr lang="en" dirty="0"/>
          </a:p>
          <a:p>
            <a:pPr lvl="1"/>
            <a:r>
              <a:rPr lang="en" dirty="0"/>
              <a:t>Doing </a:t>
            </a:r>
            <a:r>
              <a:rPr lang="en" dirty="0" smtClean="0"/>
              <a:t>more</a:t>
            </a:r>
            <a:r>
              <a:rPr lang="en-US" dirty="0" smtClean="0"/>
              <a:t> work</a:t>
            </a:r>
            <a:r>
              <a:rPr lang="en" dirty="0" smtClean="0"/>
              <a:t> </a:t>
            </a:r>
            <a:r>
              <a:rPr lang="en" dirty="0"/>
              <a:t>than </a:t>
            </a:r>
            <a:r>
              <a:rPr lang="en" dirty="0" smtClean="0"/>
              <a:t>needed</a:t>
            </a:r>
            <a:endParaRPr lang="en-US" dirty="0" smtClean="0"/>
          </a:p>
          <a:p>
            <a:pPr lvl="2"/>
            <a:r>
              <a:rPr lang="en-US" dirty="0" smtClean="0"/>
              <a:t>Instead: do the minimum amount of work to keep your partners happy and the project on track.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" dirty="0" smtClean="0"/>
              <a:t>Having </a:t>
            </a:r>
            <a:r>
              <a:rPr lang="en-US" dirty="0" smtClean="0"/>
              <a:t>that</a:t>
            </a:r>
            <a:r>
              <a:rPr lang="en" dirty="0" smtClean="0"/>
              <a:t> </a:t>
            </a:r>
            <a:r>
              <a:rPr lang="en" dirty="0"/>
              <a:t>feeling of satisfaction </a:t>
            </a:r>
            <a:r>
              <a:rPr lang="en" dirty="0" smtClean="0"/>
              <a:t>at </a:t>
            </a:r>
            <a:r>
              <a:rPr lang="en" dirty="0"/>
              <a:t>the end of the </a:t>
            </a:r>
            <a:r>
              <a:rPr lang="en" dirty="0" smtClean="0"/>
              <a:t>day</a:t>
            </a:r>
            <a:r>
              <a:rPr lang="en-US" dirty="0" smtClean="0"/>
              <a:t> after project work?</a:t>
            </a:r>
            <a:endParaRPr lang="en-US" dirty="0" smtClean="0"/>
          </a:p>
          <a:p>
            <a:pPr lvl="2"/>
            <a:r>
              <a:rPr lang="en-US" dirty="0" smtClean="0"/>
              <a:t>Do you f</a:t>
            </a:r>
            <a:r>
              <a:rPr lang="en" dirty="0" smtClean="0"/>
              <a:t>eel </a:t>
            </a:r>
            <a:r>
              <a:rPr lang="en" dirty="0"/>
              <a:t>that you have done enough (for the project</a:t>
            </a:r>
            <a:r>
              <a:rPr lang="en" dirty="0" smtClean="0"/>
              <a:t>)</a:t>
            </a:r>
            <a:r>
              <a:rPr lang="en-US" dirty="0" smtClean="0"/>
              <a:t>? Well, think </a:t>
            </a:r>
            <a:r>
              <a:rPr lang="en-US" dirty="0" smtClean="0"/>
              <a:t>again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There’s </a:t>
            </a:r>
            <a:r>
              <a:rPr lang="en-US" dirty="0" smtClean="0"/>
              <a:t>a PhD to finish and a couple of Core A* </a:t>
            </a:r>
            <a:r>
              <a:rPr lang="en-US" dirty="0" smtClean="0"/>
              <a:t>papers to be written. </a:t>
            </a:r>
            <a:r>
              <a:rPr lang="en-US" dirty="0" smtClean="0"/>
              <a:t>No project work </a:t>
            </a:r>
            <a:r>
              <a:rPr lang="en-US" dirty="0" smtClean="0"/>
              <a:t>can get </a:t>
            </a:r>
            <a:r>
              <a:rPr lang="en-US" dirty="0" smtClean="0"/>
              <a:t>you there</a:t>
            </a:r>
            <a:r>
              <a:rPr lang="en-US" dirty="0" smtClean="0"/>
              <a:t>!</a:t>
            </a:r>
          </a:p>
          <a:p>
            <a:pPr lvl="2"/>
            <a:endParaRPr lang="en-US" dirty="0"/>
          </a:p>
          <a:p>
            <a:pPr lvl="2"/>
            <a:r>
              <a:rPr lang="en-US" dirty="0" smtClean="0"/>
              <a:t>There’s a very satisfying feeling in doing structured (project) work instead of unstructured, and full of uncertainty, research work. Do not fall in that trap.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</a:t>
            </a:r>
            <a:r>
              <a:rPr lang="en-US" dirty="0" smtClean="0"/>
              <a:t>your project work is more than 30% of your time: talk to your advisor! </a:t>
            </a:r>
            <a:endParaRPr lang="en" dirty="0"/>
          </a:p>
        </p:txBody>
      </p:sp>
      <p:sp>
        <p:nvSpPr>
          <p:cNvPr id="3" name="TextBox 2"/>
          <p:cNvSpPr txBox="1"/>
          <p:nvPr/>
        </p:nvSpPr>
        <p:spPr>
          <a:xfrm>
            <a:off x="7939289" y="2548031"/>
            <a:ext cx="264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European Project Meeting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72" y="452663"/>
            <a:ext cx="4406379" cy="21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8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423</TotalTime>
  <Words>1182</Words>
  <Application>Microsoft Macintosh PowerPoint</Application>
  <PresentationFormat>Widescreen</PresentationFormat>
  <Paragraphs>218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Wingdings</vt:lpstr>
      <vt:lpstr>Arial</vt:lpstr>
      <vt:lpstr>Office Theme</vt:lpstr>
      <vt:lpstr>How to get a PhD</vt:lpstr>
      <vt:lpstr>Disclaimer</vt:lpstr>
      <vt:lpstr>How does a typical timeline of a PhD look like?</vt:lpstr>
      <vt:lpstr>PowerPoint Presentation</vt:lpstr>
      <vt:lpstr>Your advisors (postdoc or prof or researcher or …)</vt:lpstr>
      <vt:lpstr>Postdocs writing a paper: so, who will implement this?</vt:lpstr>
      <vt:lpstr>Relationship with your postdoc/advisor</vt:lpstr>
      <vt:lpstr>Intership</vt:lpstr>
      <vt:lpstr>Project work</vt:lpstr>
      <vt:lpstr>Find yourself a bullshit-filter peer</vt:lpstr>
      <vt:lpstr>“Your” students</vt:lpstr>
      <vt:lpstr>Have a life (out of the office)!</vt:lpstr>
      <vt:lpstr>FAQ  (try to answer the questions first before you see the answers in the next slide)</vt:lpstr>
      <vt:lpstr>Answers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Asterios Katifodimos</dc:creator>
  <cp:lastModifiedBy>Asterios Katifodimos</cp:lastModifiedBy>
  <cp:revision>222</cp:revision>
  <dcterms:created xsi:type="dcterms:W3CDTF">2016-07-12T10:03:31Z</dcterms:created>
  <dcterms:modified xsi:type="dcterms:W3CDTF">2016-09-08T09:29:02Z</dcterms:modified>
</cp:coreProperties>
</file>